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333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1C7DD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77" autoAdjust="0"/>
    <p:restoredTop sz="85174"/>
  </p:normalViewPr>
  <p:slideViewPr>
    <p:cSldViewPr snapToGrid="0" snapToObjects="1">
      <p:cViewPr varScale="1">
        <p:scale>
          <a:sx n="82" d="100"/>
          <a:sy n="82" d="100"/>
        </p:scale>
        <p:origin x="28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theriah/IBM-DataScience-Final-Proyect/blob/main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theriah/IBM-DataScience-Final-Proyect/blob/main/EDA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theriah/IBM-DataScience-Final-Proyect/blob/main/EDA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theriah/IBM-DataScience-Final-Proyect/blob/main/EDA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theriah/IBM-DataScience-Final-Proyect/blob/main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theriah/IBM-DataScience-Final-Proyect/blob/main/dashborad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stheriah/IBM-DataScience-Final-Proyect/blob/main/MachineLearning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stheriah/IBM-DataScience-Final-Proyect/blob/main/API.ipynb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stheriah/IBM-DataScience-Final-Proyect/blob/main/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Alan Bracamonte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/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194" y="1426028"/>
            <a:ext cx="7055006" cy="50229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with the objective of cleaning and organize the messy and complex data for easier access and analysis.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per site.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mission outcome frequencies by orbit type.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"1" = Successful booster landing.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"0" = Unsuccessful landing.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   </a:t>
            </a:r>
            <a:r>
              <a:rPr lang="en-US" sz="2400" dirty="0">
                <a:solidFill>
                  <a:srgbClr val="0B49CB"/>
                </a:solidFill>
                <a:latin typeface="Abadi" panose="020B0604020104020204" pitchFamily="34" charset="0"/>
              </a:rPr>
              <a:t>Final Step: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cleaned and processed data to a CSV file.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435C2-378F-9065-A822-025D77A4AD14}"/>
              </a:ext>
            </a:extLst>
          </p:cNvPr>
          <p:cNvSpPr txBox="1"/>
          <p:nvPr/>
        </p:nvSpPr>
        <p:spPr>
          <a:xfrm>
            <a:off x="2627307" y="6199602"/>
            <a:ext cx="1954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3"/>
              </a:rPr>
              <a:t>GitHub: </a:t>
            </a:r>
            <a:r>
              <a:rPr lang="es-MX" dirty="0" err="1">
                <a:hlinkClick r:id="rId3"/>
              </a:rPr>
              <a:t>Wrangling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B9BF0-88B9-DB3A-32B2-A12402D79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3F1E6-D8F2-67D0-0E54-39806E6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8AE4C1-79ED-99E0-A14D-837084B0FE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6352" y="1504690"/>
            <a:ext cx="11998933" cy="669225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Objective: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relationships between attributes to understand factors affecting landing success.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Scatter Plots Used: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Purpose: </a:t>
            </a:r>
            <a:r>
              <a:rPr lang="en-US" sz="2000" dirty="0">
                <a:latin typeface="Abadi"/>
              </a:rPr>
              <a:t>Identified dependencies and patterns to determine factors affecting landing success.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Outcome: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Strong relationships identified can be used as valuable features in machine learning models.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721D01-A6D3-495E-7D29-84A3148C97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D97608-B0B5-D4DC-EDBB-CA127E22CB9C}"/>
              </a:ext>
            </a:extLst>
          </p:cNvPr>
          <p:cNvSpPr txBox="1"/>
          <p:nvPr/>
        </p:nvSpPr>
        <p:spPr>
          <a:xfrm>
            <a:off x="2627307" y="6199602"/>
            <a:ext cx="3241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3"/>
              </a:rPr>
              <a:t>GitHub: EDA Data </a:t>
            </a:r>
            <a:r>
              <a:rPr lang="es-MX" dirty="0" err="1">
                <a:hlinkClick r:id="rId3"/>
              </a:rPr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8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6352" y="1577104"/>
            <a:ext cx="11998933" cy="491788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948CB"/>
                </a:solidFill>
              </a:rPr>
              <a:t>Bar Charts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Compared discrete categories (e.g., orbit types) to identify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Visualized relationships between categories and their measured values.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948CB"/>
                </a:solidFill>
              </a:rPr>
              <a:t>Line Charts: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Revealed trends over time, focusing on yearly launch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Provided insights into how success rates evolved annually.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948CB"/>
                </a:solidFill>
              </a:rPr>
              <a:t>Feature Engineering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Created dummy variables for categorical columns to prepare data for machine learning models.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2CB6A-819C-7137-5619-DB4798CAE232}"/>
              </a:ext>
            </a:extLst>
          </p:cNvPr>
          <p:cNvSpPr txBox="1"/>
          <p:nvPr/>
        </p:nvSpPr>
        <p:spPr>
          <a:xfrm>
            <a:off x="2627307" y="6199602"/>
            <a:ext cx="3241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3"/>
              </a:rPr>
              <a:t>GitHub: EDA Data </a:t>
            </a:r>
            <a:r>
              <a:rPr lang="es-MX" dirty="0" err="1">
                <a:hlinkClick r:id="rId3"/>
              </a:rPr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BAFF957-238A-23C0-784F-07E1E96195DB}"/>
              </a:ext>
            </a:extLst>
          </p:cNvPr>
          <p:cNvSpPr txBox="1">
            <a:spLocks/>
          </p:cNvSpPr>
          <p:nvPr/>
        </p:nvSpPr>
        <p:spPr>
          <a:xfrm>
            <a:off x="734028" y="1325638"/>
            <a:ext cx="7321400" cy="540153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948CB"/>
                </a:solidFill>
              </a:rPr>
              <a:t>Queries 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Unique launch site names.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5 records where launch sites start with ‘CCA’.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Total payload mass carried by NASA (CRS) boosters.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Average payload mass for booster version F9 v1.1.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Date of first successful ground pad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Boosters with successful drone ship landings and payload mass between 4000 and 6000.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Total successful and failed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Booster versions with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Failed drone ship landings in 2015 (booster versions and launch sites).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Ranking of landing outcomes (success/failure) between 2010-06-04 and 2017-03-20.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C25F2FF-6687-477E-28AE-A9B95E19F1DD}"/>
              </a:ext>
            </a:extLst>
          </p:cNvPr>
          <p:cNvSpPr txBox="1">
            <a:spLocks/>
          </p:cNvSpPr>
          <p:nvPr/>
        </p:nvSpPr>
        <p:spPr>
          <a:xfrm>
            <a:off x="6670927" y="1325638"/>
            <a:ext cx="4895902" cy="191608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948CB"/>
                </a:solidFill>
              </a:rPr>
              <a:t>Purpose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Gain insights into launch sites, payloads, landing outcomes, and mission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Identify key patterns and trends for further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DB9BB-3040-1B5F-A945-B2BF694F0C6D}"/>
              </a:ext>
            </a:extLst>
          </p:cNvPr>
          <p:cNvSpPr txBox="1"/>
          <p:nvPr/>
        </p:nvSpPr>
        <p:spPr>
          <a:xfrm>
            <a:off x="7973748" y="6319350"/>
            <a:ext cx="3241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3"/>
              </a:rPr>
              <a:t>GitHub: EDA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2257" y="1254568"/>
            <a:ext cx="10515600" cy="52550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948CB"/>
                </a:solidFill>
              </a:rPr>
              <a:t>Interactive Map: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/>
              <a:t>Created using latitude and longitude coordinates for each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/>
              <a:t>Circle markers labeled with site names.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/>
              <a:t>Colored markers: Green for success, Red for failure.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/>
              <a:t>Grouped markers using </a:t>
            </a:r>
            <a:r>
              <a:rPr lang="en-US" sz="2200" dirty="0" err="1"/>
              <a:t>MarkerCluster</a:t>
            </a:r>
            <a:r>
              <a:rPr lang="en-US" sz="2200" dirty="0"/>
              <a:t>() to assess success rates.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948CB"/>
                </a:solidFill>
              </a:rPr>
              <a:t>Proximity Analysis: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/>
              <a:t>Calculated distances between launch sites and nearby landmarks (railways, highways, coastlines, cities) using Haversine's formula.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/>
              <a:t>Explored geographical patterns related to launch site locations.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948CB"/>
                </a:solidFill>
              </a:rPr>
              <a:t>Outcome: </a:t>
            </a:r>
            <a:r>
              <a:rPr lang="en-US" sz="2200" dirty="0"/>
              <a:t>Identified geographical trends and success rates across launch sites.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F313-7ADB-914C-F94E-A2B6E53A2B92}"/>
              </a:ext>
            </a:extLst>
          </p:cNvPr>
          <p:cNvSpPr txBox="1"/>
          <p:nvPr/>
        </p:nvSpPr>
        <p:spPr>
          <a:xfrm>
            <a:off x="3886940" y="6359198"/>
            <a:ext cx="1702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3"/>
              </a:rPr>
              <a:t>GitHub: </a:t>
            </a:r>
            <a:r>
              <a:rPr lang="es-MX" dirty="0" err="1">
                <a:hlinkClick r:id="rId3"/>
              </a:rPr>
              <a:t>Folium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1393373"/>
            <a:ext cx="10632017" cy="5453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rgbClr val="0948CB"/>
                </a:solidFill>
                <a:effectLst/>
              </a:rPr>
              <a:t>Features: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Dropdown to select launch sites.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Pie chart showing:</a:t>
            </a:r>
          </a:p>
          <a:p>
            <a:pPr marL="1143000" lvl="2" indent="-2286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Total successful launches.</a:t>
            </a:r>
          </a:p>
          <a:p>
            <a:pPr marL="1143000" lvl="2" indent="-2286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Success vs. failure counts for selected sites.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Slider to filter payload mass range.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Scatter chart to visualize:</a:t>
            </a:r>
          </a:p>
          <a:p>
            <a:pPr marL="1143000" lvl="2" indent="-2286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Correlation between payload mass and launch success.</a:t>
            </a:r>
          </a:p>
          <a:p>
            <a:pPr marL="1143000" lvl="2" indent="-2286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Outcomes for different booster versions.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Additional pie charts and scatter graphs for:</a:t>
            </a:r>
          </a:p>
          <a:p>
            <a:pPr marL="1143000" lvl="2" indent="-2286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Total launches by site.</a:t>
            </a:r>
          </a:p>
          <a:p>
            <a:pPr marL="1143000" lvl="2" indent="-2286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Relationship between outcome and payload mass.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rgbClr val="0948CB"/>
                </a:solidFill>
                <a:effectLst/>
              </a:rPr>
              <a:t>Purpose: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Enable users to explore and analyze launch data interactively.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Visualize key insights, such as success rates and payload impacts.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FCD5F-5BF3-E30C-1DBC-257D2BB028B1}"/>
              </a:ext>
            </a:extLst>
          </p:cNvPr>
          <p:cNvSpPr txBox="1"/>
          <p:nvPr/>
        </p:nvSpPr>
        <p:spPr>
          <a:xfrm>
            <a:off x="8841495" y="5535233"/>
            <a:ext cx="2289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3"/>
              </a:rPr>
              <a:t>GitHub: </a:t>
            </a:r>
            <a:r>
              <a:rPr lang="es-MX" dirty="0" err="1">
                <a:hlinkClick r:id="rId3"/>
              </a:rPr>
              <a:t>Dashborad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DB6C934-664E-1CC5-95D2-F07EFB9D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41" y="2277236"/>
            <a:ext cx="11140831" cy="360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E95CC2-2859-51A1-56DE-9F91C162A880}"/>
              </a:ext>
            </a:extLst>
          </p:cNvPr>
          <p:cNvSpPr txBox="1"/>
          <p:nvPr/>
        </p:nvSpPr>
        <p:spPr>
          <a:xfrm>
            <a:off x="458656" y="1543968"/>
            <a:ext cx="108269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Functions from the Scikit-learn library were employed to build our machine learning models: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BA6FA-C288-09AB-F14C-736DB79C1484}"/>
              </a:ext>
            </a:extLst>
          </p:cNvPr>
          <p:cNvSpPr txBox="1"/>
          <p:nvPr/>
        </p:nvSpPr>
        <p:spPr>
          <a:xfrm>
            <a:off x="4465439" y="6242545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4"/>
              </a:rPr>
              <a:t>GitHub: Machine </a:t>
            </a:r>
            <a:r>
              <a:rPr lang="es-MX" dirty="0" err="1">
                <a:hlinkClick r:id="rId4"/>
              </a:rPr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9293B-1974-79B5-5F17-9C360843B7BF}"/>
              </a:ext>
            </a:extLst>
          </p:cNvPr>
          <p:cNvSpPr txBox="1"/>
          <p:nvPr/>
        </p:nvSpPr>
        <p:spPr>
          <a:xfrm>
            <a:off x="701371" y="1363690"/>
            <a:ext cx="8926286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948CB"/>
                </a:solidFill>
              </a:rPr>
              <a:t>Exploratory Data Analysis (EDA)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SQL: Data querying and manipulation.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Visualization: Graphical data insights.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948CB"/>
                </a:solidFill>
              </a:rPr>
              <a:t>Folium: Geospatial data visualization.</a:t>
            </a:r>
          </a:p>
          <a:p>
            <a:endParaRPr lang="en-US" sz="2000" dirty="0"/>
          </a:p>
          <a:p>
            <a:r>
              <a:rPr lang="en-US" sz="2000" dirty="0" err="1">
                <a:solidFill>
                  <a:srgbClr val="0948CB"/>
                </a:solidFill>
              </a:rPr>
              <a:t>Plotly</a:t>
            </a:r>
            <a:r>
              <a:rPr lang="en-US" sz="2000" dirty="0">
                <a:solidFill>
                  <a:srgbClr val="0948CB"/>
                </a:solidFill>
              </a:rPr>
              <a:t> Dash:</a:t>
            </a:r>
            <a:r>
              <a:rPr lang="en-US" sz="2000" dirty="0"/>
              <a:t> Interactive data dashboards</a:t>
            </a:r>
            <a:r>
              <a:rPr lang="en-US" sz="2000" dirty="0">
                <a:solidFill>
                  <a:srgbClr val="0948CB"/>
                </a:solidFill>
              </a:rPr>
              <a:t>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948CB"/>
                </a:solidFill>
              </a:rPr>
              <a:t>Predictive Analysis: </a:t>
            </a:r>
            <a:r>
              <a:rPr lang="en-US" sz="2000" dirty="0"/>
              <a:t>Outcome prediction models.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948CB"/>
                </a:solidFill>
              </a:rPr>
              <a:t>Note: In all graphs: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Class 0: Failed launch outcome.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Class 1: Successful launch outcome.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39985-3094-B26C-9DA3-1FC00946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642784"/>
            <a:ext cx="11353800" cy="37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5B6DC-8E3E-D712-AF6E-FF24D69C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0" y="1580830"/>
            <a:ext cx="11593439" cy="369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AC8FB-B9C1-078B-8D5C-6E52FBA0D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431" y="1641611"/>
            <a:ext cx="5774759" cy="49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FBCB2-E438-033E-1F45-E10A457C6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562509"/>
            <a:ext cx="11334749" cy="38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A8719-CF5E-91AB-8820-FC9FB9747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953233"/>
            <a:ext cx="11666220" cy="30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5B589-04E1-A216-F66B-CF4EF05F8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554640"/>
            <a:ext cx="8398019" cy="48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5717D-AEBB-9637-3737-4606354D7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2" y="1752100"/>
            <a:ext cx="4222598" cy="427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5C8A2-D08E-A25E-5074-2E6920CE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1553706"/>
            <a:ext cx="10260330" cy="47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3E5F-CA18-5AB6-FCCC-7891DAB4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91" y="1478493"/>
            <a:ext cx="9720999" cy="51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FDB84-FE09-E6C2-4FDA-C2F0DB11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09" y="1636446"/>
            <a:ext cx="9621993" cy="47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4FED8-E4AE-4EA2-99D0-018F840C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7" y="1471853"/>
            <a:ext cx="9460985" cy="495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D58564-5AE2-44F7-B980-19F9BFE4249D}"/>
              </a:ext>
            </a:extLst>
          </p:cNvPr>
          <p:cNvSpPr txBox="1">
            <a:spLocks/>
          </p:cNvSpPr>
          <p:nvPr/>
        </p:nvSpPr>
        <p:spPr>
          <a:xfrm>
            <a:off x="683228" y="1489337"/>
            <a:ext cx="10104817" cy="536866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Methodologies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1. Data Collection using API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2. Data Collection with Web Scraping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3. Data Wrangling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4. Exploratory Data Analysis with SQL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5. Exploratory Data Analysis with Data Visualization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6. Interactive Visual Analytics with Folium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7. Prediction using Machine Learning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Results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Abadi"/>
              </a:rPr>
              <a:t>Exploratory Data Analysis 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Abadi"/>
              </a:rPr>
              <a:t>Predictive Analytics from Machine Learning models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7B4CB-57EF-18EF-2A0B-5AEEA54178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395"/>
          <a:stretch/>
        </p:blipFill>
        <p:spPr>
          <a:xfrm>
            <a:off x="770011" y="1907222"/>
            <a:ext cx="11114748" cy="29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452ABE-1C36-22DD-69DB-2E72D79D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49631"/>
            <a:ext cx="10980030" cy="19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882A5E-9D0A-AFCB-1737-405C0716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86158"/>
            <a:ext cx="9597390" cy="47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0AE99-444F-2769-206E-A620ABFD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34258"/>
            <a:ext cx="667795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3C9BE-78CF-8EA2-B2B7-A96160098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37894"/>
            <a:ext cx="9871710" cy="40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Marked launch sites locations on a global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332E1-F996-1EB9-6163-B8DFD5AE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48" y="1663988"/>
            <a:ext cx="8633778" cy="47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records on the map (successful and unsuccessful)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09101-2F6B-DBEB-0BB4-F3254ABF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07" y="1508481"/>
            <a:ext cx="3605777" cy="2995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97A77-6640-0823-B3CF-D60853FB7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911" y="3770032"/>
            <a:ext cx="3581981" cy="2848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7BFC5E-5970-D870-8D8F-4B627BF84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568" y="1507996"/>
            <a:ext cx="2945043" cy="2995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B27717-CBA8-9F60-D9AC-A2EC97055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78" y="1508481"/>
            <a:ext cx="3294433" cy="29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the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D4109-635C-E5EF-9475-AEB7331C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28" y="1903613"/>
            <a:ext cx="8272305" cy="366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D02C072-950E-D6C7-F981-A9D3479F9D92}"/>
              </a:ext>
            </a:extLst>
          </p:cNvPr>
          <p:cNvSpPr txBox="1">
            <a:spLocks/>
          </p:cNvSpPr>
          <p:nvPr/>
        </p:nvSpPr>
        <p:spPr>
          <a:xfrm>
            <a:off x="828068" y="1690156"/>
            <a:ext cx="10104817" cy="45362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About the project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badi"/>
              </a:rPr>
              <a:t>Companies like SpaceX, Blue Origin, and Virgin Galactic are making space travel affordable. So, the objective of this project is use machine learning and SpaceX data to help Space Y (a fictitious competitor of SpaceX) optimize pricing and compete effectively.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Key Questions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 does first stage landing impact launch costs?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Can ML models predict first stage landing success?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insights can help Space Y compete with SpaceX?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Distribution of successful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A4D18-FEEC-F0BD-35FD-6FD9C4265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6" y="1944533"/>
            <a:ext cx="7797282" cy="40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is the 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92811-4518-867C-8CA8-5B711FC6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79492"/>
            <a:ext cx="8506408" cy="46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710F6-60E4-CE73-254E-63658EC4C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8" y="1605137"/>
            <a:ext cx="5837853" cy="2854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C7D12-4950-977A-B07C-1F04B5A05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079" y="3595795"/>
            <a:ext cx="6145763" cy="30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DAA5D-4C21-2E76-9E25-C58DE24F7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06" y="1925737"/>
            <a:ext cx="11548188" cy="300652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D61DE75-0A49-D216-EFDF-0BA0A97A93DF}"/>
              </a:ext>
            </a:extLst>
          </p:cNvPr>
          <p:cNvSpPr txBox="1">
            <a:spLocks/>
          </p:cNvSpPr>
          <p:nvPr/>
        </p:nvSpPr>
        <p:spPr>
          <a:xfrm>
            <a:off x="608412" y="5486483"/>
            <a:ext cx="9477960" cy="7026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Decision Tree Algorithm has the highest classification accuracy with 0.8750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6035" y="1849341"/>
            <a:ext cx="3885965" cy="31891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Main conclusion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The Decision Tree model is able to distinguish between the different classes.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Problem identified: </a:t>
            </a:r>
            <a:r>
              <a:rPr lang="en-US" sz="2200" dirty="0">
                <a:latin typeface="Abadi" panose="020B0604020104020204" pitchFamily="34" charset="0"/>
              </a:rPr>
              <a:t>The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biggest challenge is false positives.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90BA5-3742-8C2B-8D6C-4C04888E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66" y="1513318"/>
            <a:ext cx="5283880" cy="43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34028" y="1674235"/>
            <a:ext cx="9335042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Best model: </a:t>
            </a:r>
            <a:r>
              <a:rPr lang="en-US" sz="2200" dirty="0">
                <a:latin typeface="Abadi" panose="020B0604020104020204" pitchFamily="34" charset="0"/>
              </a:rPr>
              <a:t>Decision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Tree is the most accurate for this data set.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Success rate by payload mass: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light payloads (≤ 4000 kg) have higher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Time trend: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SpaceX's success rate has steadily increased since 2013, trending upward toward 2020 and beyond.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Most successful launch site: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rate (76.9%).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Most consistent orbit: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orbit has 100% success rate across multiple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Location of launch sites: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are near the equator and coast, minimizing risks.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96223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First with SpaceX API and then with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Handling the missing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221943"/>
            <a:ext cx="8232419" cy="534753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Executive Summary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B49CB"/>
                </a:solidFill>
              </a:rPr>
              <a:t>Data Sources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Data </a:t>
            </a:r>
            <a:r>
              <a:rPr lang="en-US" sz="2100" dirty="0" err="1"/>
              <a:t>Sources:SpaceX</a:t>
            </a:r>
            <a:r>
              <a:rPr lang="en-US" sz="2100" dirty="0"/>
              <a:t> 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Data: Launches, rockets, payloads, landing 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Web Scraping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B49CB"/>
                </a:solidFill>
              </a:rPr>
              <a:t>Data Processing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Extraction: GET requests with requests to obtain JSON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Normalization: JSON to </a:t>
            </a:r>
            <a:r>
              <a:rPr lang="en-US" sz="2100" dirty="0" err="1"/>
              <a:t>DataFrame</a:t>
            </a:r>
            <a:r>
              <a:rPr lang="en-US" sz="2100" dirty="0"/>
              <a:t> conversion with </a:t>
            </a:r>
            <a:r>
              <a:rPr lang="en-US" sz="2100" dirty="0" err="1"/>
              <a:t>json_normalize</a:t>
            </a:r>
            <a:endParaRPr lang="en-US" sz="21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Filtering: Falcon 1 data removal (Falcon 9 only)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B49CB"/>
                </a:solidFill>
              </a:rPr>
              <a:t>Cleaning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Replacing null values in </a:t>
            </a:r>
            <a:r>
              <a:rPr lang="en-US" sz="2100" dirty="0" err="1"/>
              <a:t>PayloadMass</a:t>
            </a:r>
            <a:r>
              <a:rPr lang="en-US" sz="2100" dirty="0"/>
              <a:t> with the mean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Outcome coding in binary classes (0: failure, 1: success)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FCE62-B3F4-7057-4936-C322064F36CD}"/>
              </a:ext>
            </a:extLst>
          </p:cNvPr>
          <p:cNvSpPr txBox="1"/>
          <p:nvPr/>
        </p:nvSpPr>
        <p:spPr>
          <a:xfrm>
            <a:off x="8788568" y="3375288"/>
            <a:ext cx="2847283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Objective: Create a clean dataset to predict rocket landing attempts.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r>
              <a:rPr lang="en-US" sz="4200" dirty="0">
                <a:solidFill>
                  <a:srgbClr val="0B49CB"/>
                </a:solidFill>
              </a:rPr>
              <a:t>Source: </a:t>
            </a:r>
            <a:r>
              <a:rPr lang="en-US" sz="4200" dirty="0"/>
              <a:t>Data collected from SpaceX API: https://api.spacexdata.com/v4/rockets/</a:t>
            </a:r>
          </a:p>
          <a:p>
            <a:pPr marL="0" indent="0">
              <a:buNone/>
            </a:pPr>
            <a:r>
              <a:rPr lang="en-US" sz="4200" dirty="0"/>
              <a:t>Scope: Focused on Falcon 9 launches.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948CB"/>
                </a:solidFill>
              </a:rPr>
              <a:t>Process: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200" dirty="0"/>
              <a:t>Made a GET request to fetch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200" dirty="0"/>
              <a:t>Decoded JSON response and converted to a Pandas </a:t>
            </a:r>
            <a:r>
              <a:rPr lang="en-US" sz="4200" dirty="0" err="1"/>
              <a:t>DataFrame</a:t>
            </a:r>
            <a:r>
              <a:rPr lang="en-US" sz="4200" dirty="0"/>
              <a:t> using </a:t>
            </a:r>
            <a:r>
              <a:rPr lang="en-US" sz="4200" dirty="0" err="1"/>
              <a:t>json_normalize</a:t>
            </a:r>
            <a:r>
              <a:rPr lang="en-US" sz="4200" dirty="0"/>
              <a:t>().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B49CB"/>
                </a:solidFill>
              </a:rPr>
              <a:t>Data Cleaning: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200" dirty="0"/>
              <a:t>Identified and handled missing values.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200" dirty="0"/>
              <a:t>Filled missing values with column means.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B49CB"/>
                </a:solidFill>
              </a:rPr>
              <a:t>Final Dataset: </a:t>
            </a:r>
            <a:r>
              <a:rPr lang="en-US" sz="4200" dirty="0"/>
              <a:t>90 rows and 17 columns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A5DEF41D-B94D-C8BD-1F7B-15FBB9893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609" y="1441416"/>
            <a:ext cx="4886325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CA3660-4839-E4AF-C986-9EB42A9F6297}"/>
              </a:ext>
            </a:extLst>
          </p:cNvPr>
          <p:cNvSpPr txBox="1"/>
          <p:nvPr/>
        </p:nvSpPr>
        <p:spPr>
          <a:xfrm>
            <a:off x="2431364" y="6206059"/>
            <a:ext cx="141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5"/>
              </a:rPr>
              <a:t>GitHub: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0783" y="1472022"/>
            <a:ext cx="6229503" cy="51900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</a:rPr>
              <a:t>Source: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scraped from Wikipedia: https://en.wikipedia.org/wiki/List_of_Falcon_9_and_Falcon_Heavy_launches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Scope: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Focused on Falcon 9 launches.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Process: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extract launch records from HTML tables.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Parsed and converted the data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Final Dataset: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121 rows and 11 columns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9F525-E7C4-B867-0630-91E797CE2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86" y="1472022"/>
            <a:ext cx="4886325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19339A-BE79-4CFB-DCD0-5CB38B8C7DE5}"/>
              </a:ext>
            </a:extLst>
          </p:cNvPr>
          <p:cNvSpPr txBox="1"/>
          <p:nvPr/>
        </p:nvSpPr>
        <p:spPr>
          <a:xfrm>
            <a:off x="2431364" y="6206059"/>
            <a:ext cx="1954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hlinkClick r:id="rId4"/>
              </a:rPr>
              <a:t>GitHub: Scraping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4100</TotalTime>
  <Words>1441</Words>
  <Application>Microsoft Office PowerPoint</Application>
  <PresentationFormat>Widescreen</PresentationFormat>
  <Paragraphs>257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Alan Martín Bracamontes Dzib</cp:lastModifiedBy>
  <cp:revision>206</cp:revision>
  <dcterms:created xsi:type="dcterms:W3CDTF">2021-04-29T18:58:34Z</dcterms:created>
  <dcterms:modified xsi:type="dcterms:W3CDTF">2025-03-20T14:59:50Z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